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D496-3395-45A3-8F68-E68532A35B51}" type="datetimeFigureOut">
              <a:rPr lang="ar-SA" smtClean="0"/>
              <a:t>27/01/1441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A7E1-8F5F-4514-BB14-B5665AF597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549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D496-3395-45A3-8F68-E68532A35B51}" type="datetimeFigureOut">
              <a:rPr lang="ar-SA" smtClean="0"/>
              <a:t>27/01/1441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A7E1-8F5F-4514-BB14-B5665AF597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322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D496-3395-45A3-8F68-E68532A35B51}" type="datetimeFigureOut">
              <a:rPr lang="ar-SA" smtClean="0"/>
              <a:t>27/01/1441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A7E1-8F5F-4514-BB14-B5665AF597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528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D496-3395-45A3-8F68-E68532A35B51}" type="datetimeFigureOut">
              <a:rPr lang="ar-SA" smtClean="0"/>
              <a:t>27/01/1441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A7E1-8F5F-4514-BB14-B5665AF597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454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D496-3395-45A3-8F68-E68532A35B51}" type="datetimeFigureOut">
              <a:rPr lang="ar-SA" smtClean="0"/>
              <a:t>27/01/1441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A7E1-8F5F-4514-BB14-B5665AF597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175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D496-3395-45A3-8F68-E68532A35B51}" type="datetimeFigureOut">
              <a:rPr lang="ar-SA" smtClean="0"/>
              <a:t>27/01/1441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A7E1-8F5F-4514-BB14-B5665AF597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646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D496-3395-45A3-8F68-E68532A35B51}" type="datetimeFigureOut">
              <a:rPr lang="ar-SA" smtClean="0"/>
              <a:t>27/01/1441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A7E1-8F5F-4514-BB14-B5665AF597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018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D496-3395-45A3-8F68-E68532A35B51}" type="datetimeFigureOut">
              <a:rPr lang="ar-SA" smtClean="0"/>
              <a:t>27/01/1441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A7E1-8F5F-4514-BB14-B5665AF597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929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D496-3395-45A3-8F68-E68532A35B51}" type="datetimeFigureOut">
              <a:rPr lang="ar-SA" smtClean="0"/>
              <a:t>27/01/1441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A7E1-8F5F-4514-BB14-B5665AF597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813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D496-3395-45A3-8F68-E68532A35B51}" type="datetimeFigureOut">
              <a:rPr lang="ar-SA" smtClean="0"/>
              <a:t>27/01/1441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A7E1-8F5F-4514-BB14-B5665AF597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654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D496-3395-45A3-8F68-E68532A35B51}" type="datetimeFigureOut">
              <a:rPr lang="ar-SA" smtClean="0"/>
              <a:t>27/01/1441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A7E1-8F5F-4514-BB14-B5665AF597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788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3D496-3395-45A3-8F68-E68532A35B51}" type="datetimeFigureOut">
              <a:rPr lang="ar-SA" smtClean="0"/>
              <a:t>27/01/1441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A7E1-8F5F-4514-BB14-B5665AF597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980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محاضرة 3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3200400"/>
          </a:xfrm>
        </p:spPr>
        <p:txBody>
          <a:bodyPr/>
          <a:lstStyle/>
          <a:p>
            <a:r>
              <a:rPr lang="ar-IQ" dirty="0" smtClean="0"/>
              <a:t>تكلمنا في المحاضرة السابقة عن </a:t>
            </a:r>
          </a:p>
          <a:p>
            <a:r>
              <a:rPr lang="ar-IQ" dirty="0" smtClean="0"/>
              <a:t>1- اضرار الحشرات </a:t>
            </a:r>
          </a:p>
          <a:p>
            <a:r>
              <a:rPr lang="ar-IQ" dirty="0" smtClean="0"/>
              <a:t>2- منافع الحشرات </a:t>
            </a:r>
          </a:p>
          <a:p>
            <a:r>
              <a:rPr lang="ar-IQ" dirty="0" smtClean="0"/>
              <a:t>سنتكلم في محاضرة اليوم عن </a:t>
            </a:r>
          </a:p>
          <a:p>
            <a:r>
              <a:rPr lang="ar-IQ" dirty="0" smtClean="0"/>
              <a:t>الحشرات ذات الاضرار العامة على النباتات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06182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الخلاصة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تكلمنا عن الحشرات ذات الاضرار العامة وهي </a:t>
            </a:r>
          </a:p>
          <a:p>
            <a:r>
              <a:rPr lang="ar-IQ" dirty="0" smtClean="0"/>
              <a:t>1- الارضة وطبقاتها وكيفية مكافحتها .</a:t>
            </a:r>
          </a:p>
          <a:p>
            <a:r>
              <a:rPr lang="ar-IQ" dirty="0" smtClean="0"/>
              <a:t>2- الجراد وانتشاره ودورة حياته ومكافحته .</a:t>
            </a:r>
          </a:p>
          <a:p>
            <a:r>
              <a:rPr lang="ar-IQ" dirty="0" smtClean="0"/>
              <a:t>3- الحفار </a:t>
            </a:r>
            <a:r>
              <a:rPr lang="ar-IQ" dirty="0" err="1" smtClean="0"/>
              <a:t>وحياتيته</a:t>
            </a:r>
            <a:r>
              <a:rPr lang="ar-IQ" dirty="0" smtClean="0"/>
              <a:t> ومكافحته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177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الاختبار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5837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الحشرات ذات الاضرار العامة </a:t>
            </a:r>
            <a:br>
              <a:rPr lang="ar-IQ" dirty="0" smtClean="0"/>
            </a:br>
            <a:r>
              <a:rPr lang="ar-IQ" dirty="0" smtClean="0"/>
              <a:t>1- الارضة </a:t>
            </a:r>
            <a:r>
              <a:rPr lang="en-US" i="1" dirty="0" err="1" smtClean="0"/>
              <a:t>Microcerotermes</a:t>
            </a:r>
            <a:r>
              <a:rPr lang="en-US" i="1" dirty="0" smtClean="0"/>
              <a:t> </a:t>
            </a:r>
            <a:r>
              <a:rPr lang="en-US" i="1" dirty="0" err="1" smtClean="0"/>
              <a:t>diversus</a:t>
            </a:r>
            <a:r>
              <a:rPr lang="en-US" i="1" dirty="0" smtClean="0"/>
              <a:t> </a:t>
            </a:r>
            <a:endParaRPr lang="ar-SA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تعود هذه الحشرة الى رتبة متساوية الاجنحة  </a:t>
            </a:r>
            <a:r>
              <a:rPr lang="en-US" dirty="0" err="1" smtClean="0"/>
              <a:t>Isoptera</a:t>
            </a:r>
            <a:r>
              <a:rPr lang="ar-IQ" dirty="0" smtClean="0"/>
              <a:t> تهاجم محاصيل القمح والذرة والقطن وغيرها واشجار العنب والتين والزيتون وتعيش تحت الارض في مستعمرات يتراوح اعدادها </a:t>
            </a:r>
            <a:r>
              <a:rPr lang="ar-IQ" dirty="0" err="1" smtClean="0"/>
              <a:t>مابين</a:t>
            </a:r>
            <a:r>
              <a:rPr lang="ar-IQ" dirty="0" smtClean="0"/>
              <a:t> بضع مئات الى عدة ملايين وتكون على اشكال او مظاهر </a:t>
            </a:r>
            <a:r>
              <a:rPr lang="en-US" dirty="0" err="1" smtClean="0"/>
              <a:t>Costes</a:t>
            </a:r>
            <a:r>
              <a:rPr lang="en-US" dirty="0" smtClean="0"/>
              <a:t>  </a:t>
            </a:r>
            <a:r>
              <a:rPr lang="ar-IQ" dirty="0" smtClean="0"/>
              <a:t>وهي الملكات والملوك والعاملات والجنود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9052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دورة حياة حشرة الارضة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في </a:t>
            </a:r>
            <a:r>
              <a:rPr lang="ar-IQ" dirty="0" err="1" smtClean="0"/>
              <a:t>اواخرالربيع</a:t>
            </a:r>
            <a:r>
              <a:rPr lang="ar-IQ" dirty="0" smtClean="0"/>
              <a:t> او اوائل الصيف تظهر افراد مجنحة تامة ومتكاملة جنسيا ذكور واناث ذات لون داكن اسود او بني داكن تترك المستعمرة وتطير لفترة ثم تتزاوج وتتقصف اجنحتها ثم تبدا بالبحث عن مكان </a:t>
            </a:r>
            <a:r>
              <a:rPr lang="ar-IQ" dirty="0" err="1" smtClean="0"/>
              <a:t>لانشاء</a:t>
            </a:r>
            <a:r>
              <a:rPr lang="ar-IQ" dirty="0" smtClean="0"/>
              <a:t> مستعمرة جديدة تحت صخرة </a:t>
            </a:r>
            <a:r>
              <a:rPr lang="ar-IQ" dirty="0" err="1" smtClean="0"/>
              <a:t>اوجذع</a:t>
            </a:r>
            <a:r>
              <a:rPr lang="ar-IQ" dirty="0" smtClean="0"/>
              <a:t> شجرة او تحت الارض .</a:t>
            </a:r>
          </a:p>
          <a:p>
            <a:r>
              <a:rPr lang="ar-IQ" dirty="0" smtClean="0"/>
              <a:t>تتوسع بطن الانثى نتيجة نمو البيض والمبايض ويصل حجم الملكة من  150- 200 ملم ولا تتمكن من الحركة ابدا ، فترة حضانة البيض تصل الى 90 يوم تهتم الشغلات والحوريات بالبيوض </a:t>
            </a:r>
            <a:r>
              <a:rPr lang="ar-IQ" dirty="0" err="1" smtClean="0"/>
              <a:t>وتاخذها</a:t>
            </a:r>
            <a:r>
              <a:rPr lang="ar-IQ" dirty="0" smtClean="0"/>
              <a:t> من الملكات الى غرف خاصة ومعدة للفقس وتهتم بها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6611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مكافحة الارضة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في الحقول الزراعية والبساتين تكافح كالاتي :</a:t>
            </a:r>
          </a:p>
          <a:p>
            <a:r>
              <a:rPr lang="ar-IQ" dirty="0" smtClean="0"/>
              <a:t>1- ازالة جميع النباتات المصابة او الميتة وحرقها .</a:t>
            </a:r>
          </a:p>
          <a:p>
            <a:r>
              <a:rPr lang="ar-IQ" dirty="0" smtClean="0"/>
              <a:t>2- رش مكان الاصابة بمبيد </a:t>
            </a:r>
            <a:r>
              <a:rPr lang="ar-IQ" dirty="0" err="1" smtClean="0"/>
              <a:t>الديازنون</a:t>
            </a:r>
            <a:r>
              <a:rPr lang="ar-IQ" dirty="0" smtClean="0"/>
              <a:t> بمعدل 25سم \ غالون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81014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الجراد الصحراوي </a:t>
            </a:r>
            <a:r>
              <a:rPr lang="en-US" i="1" dirty="0" err="1" smtClean="0"/>
              <a:t>Schistocera</a:t>
            </a:r>
            <a:r>
              <a:rPr lang="en-US" i="1" dirty="0" smtClean="0"/>
              <a:t> </a:t>
            </a:r>
            <a:r>
              <a:rPr lang="en-US" i="1" dirty="0" err="1" smtClean="0"/>
              <a:t>gregaria</a:t>
            </a:r>
            <a:endParaRPr lang="ar-SA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تعود الى رتبة مستقيمة الاجنحة </a:t>
            </a:r>
            <a:r>
              <a:rPr lang="en-US" dirty="0" err="1" smtClean="0"/>
              <a:t>Orthoptera</a:t>
            </a:r>
            <a:r>
              <a:rPr lang="en-US" dirty="0" smtClean="0"/>
              <a:t> </a:t>
            </a:r>
            <a:r>
              <a:rPr lang="ar-IQ" dirty="0" smtClean="0"/>
              <a:t> ينتشر في افريقيا واسيا وبعض اجزاء </a:t>
            </a:r>
            <a:r>
              <a:rPr lang="ar-IQ" dirty="0" err="1" smtClean="0"/>
              <a:t>اوربا</a:t>
            </a:r>
            <a:r>
              <a:rPr lang="ar-IQ" dirty="0" smtClean="0"/>
              <a:t> . </a:t>
            </a:r>
          </a:p>
          <a:p>
            <a:r>
              <a:rPr lang="ar-IQ" b="1" dirty="0" smtClean="0"/>
              <a:t>دورة حياة الجراد </a:t>
            </a:r>
            <a:r>
              <a:rPr lang="ar-IQ" dirty="0" smtClean="0"/>
              <a:t>: </a:t>
            </a:r>
          </a:p>
          <a:p>
            <a:r>
              <a:rPr lang="ar-IQ" dirty="0" smtClean="0"/>
              <a:t>تضع الانثى بيضها في التربة الرملية ويبلغ عدد البيض لكل انثى حوالي 260 بيضة ويفقس بعد 12- 15 يوم من وضعه الى حوريات تمر بخمس اطوار تستغرق حوالي شهر وهي زاحفة </a:t>
            </a:r>
            <a:r>
              <a:rPr lang="ar-IQ" dirty="0" err="1" smtClean="0"/>
              <a:t>وتاكل</a:t>
            </a:r>
            <a:r>
              <a:rPr lang="ar-IQ" dirty="0" smtClean="0"/>
              <a:t> كل </a:t>
            </a:r>
            <a:r>
              <a:rPr lang="ar-IQ" dirty="0" err="1" smtClean="0"/>
              <a:t>مايكون</a:t>
            </a:r>
            <a:r>
              <a:rPr lang="ar-IQ" dirty="0" smtClean="0"/>
              <a:t> امامها من النباتات ثم تتحول او تنسلخ الى حشرة بالغة ذكر او انثى وتطير وتعيد التزاوج من جديد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5456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مكافحة الجراد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يكافح </a:t>
            </a:r>
            <a:r>
              <a:rPr lang="ar-IQ" dirty="0" err="1" smtClean="0"/>
              <a:t>باطواره</a:t>
            </a:r>
            <a:r>
              <a:rPr lang="ar-IQ" dirty="0" smtClean="0"/>
              <a:t> الزاحفة والطائرة كالاتي : </a:t>
            </a:r>
          </a:p>
          <a:p>
            <a:r>
              <a:rPr lang="ar-IQ" dirty="0" smtClean="0"/>
              <a:t>1- المكافحة الكيميائية : </a:t>
            </a:r>
          </a:p>
          <a:p>
            <a:r>
              <a:rPr lang="ar-IQ" dirty="0" smtClean="0"/>
              <a:t>أ- استعمال الطعوم السامة : مكون من سادس كلوريد البنزين </a:t>
            </a:r>
            <a:r>
              <a:rPr lang="en-US" dirty="0" smtClean="0"/>
              <a:t>BHC</a:t>
            </a:r>
            <a:r>
              <a:rPr lang="ar-IQ" dirty="0" smtClean="0"/>
              <a:t>مع النخالة بنسبة 3-5 كغم مبيد\ 100 كغم نخالة ويرطب بالماء ثم ينثر بالحقول بمعدل 10-15 كغم \دونم للجراد الزاحف ، و20-25 كغم\ دونم للجراد الطائر الجاثم على الارض .</a:t>
            </a:r>
          </a:p>
          <a:p>
            <a:r>
              <a:rPr lang="ar-IQ" dirty="0" smtClean="0"/>
              <a:t>ب- التعفير : تخلط بعض مساحيق المبيدات مثل </a:t>
            </a:r>
            <a:r>
              <a:rPr lang="en-US" dirty="0" smtClean="0"/>
              <a:t>BHC</a:t>
            </a:r>
            <a:r>
              <a:rPr lang="ar-IQ" dirty="0" smtClean="0"/>
              <a:t> </a:t>
            </a:r>
            <a:r>
              <a:rPr lang="ar-IQ" dirty="0" err="1" smtClean="0"/>
              <a:t>والالدرين</a:t>
            </a:r>
            <a:r>
              <a:rPr lang="ar-IQ" dirty="0" smtClean="0"/>
              <a:t> ثم يعفر يدويا او ميكانيكيا في الحقول على النباتات والاعشاب لقتل الحوريات الزاحفة والحشرات البالغة عند نزولها على الارض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8979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ج- الرش : ترش النباتات بمبيد </a:t>
            </a:r>
            <a:r>
              <a:rPr lang="ar-IQ" dirty="0" err="1" smtClean="0"/>
              <a:t>الالدرين</a:t>
            </a:r>
            <a:r>
              <a:rPr lang="ar-IQ" dirty="0" smtClean="0"/>
              <a:t> 40% او </a:t>
            </a:r>
            <a:r>
              <a:rPr lang="ar-IQ" dirty="0" err="1" smtClean="0"/>
              <a:t>الديلدرين</a:t>
            </a:r>
            <a:r>
              <a:rPr lang="ar-IQ" dirty="0" smtClean="0"/>
              <a:t> 20% بمعدل 5-6 غم\ غالون ماء رشا على الجراد الجاثم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4525963"/>
          </a:xfrm>
        </p:spPr>
        <p:txBody>
          <a:bodyPr/>
          <a:lstStyle/>
          <a:p>
            <a:endParaRPr lang="ar-IQ" dirty="0" smtClean="0"/>
          </a:p>
          <a:p>
            <a:endParaRPr lang="ar-IQ" dirty="0"/>
          </a:p>
          <a:p>
            <a:r>
              <a:rPr lang="ar-IQ" dirty="0" smtClean="0"/>
              <a:t>2- المكافحة الميكانيكية </a:t>
            </a:r>
            <a:r>
              <a:rPr lang="ar-IQ" dirty="0" err="1" smtClean="0"/>
              <a:t>للاطوار</a:t>
            </a:r>
            <a:r>
              <a:rPr lang="ar-IQ" dirty="0" smtClean="0"/>
              <a:t> الزاحفة : تضرب الاغصان او يحفر خندق امام زحفه ويرش عند تجمع الجراد في الخندق بالمبيدات او يحرق بالنار او </a:t>
            </a:r>
            <a:r>
              <a:rPr lang="ar-IQ" dirty="0" err="1" smtClean="0"/>
              <a:t>يملىء</a:t>
            </a:r>
            <a:r>
              <a:rPr lang="ar-IQ" dirty="0" smtClean="0"/>
              <a:t> بالماء .</a:t>
            </a:r>
          </a:p>
          <a:p>
            <a:r>
              <a:rPr lang="ar-IQ" dirty="0" smtClean="0"/>
              <a:t>3- المكافحة الحيوية : تتضمن المفترسات والمتطفلات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2470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الحفار( </a:t>
            </a:r>
            <a:r>
              <a:rPr lang="ar-IQ" dirty="0" err="1" smtClean="0"/>
              <a:t>الكاروب</a:t>
            </a:r>
            <a:r>
              <a:rPr lang="ar-IQ" dirty="0" smtClean="0"/>
              <a:t>)  </a:t>
            </a:r>
            <a:r>
              <a:rPr lang="en-US" i="1" dirty="0" err="1" smtClean="0"/>
              <a:t>Gryllotalpa</a:t>
            </a:r>
            <a:r>
              <a:rPr lang="en-US" i="1" dirty="0" smtClean="0"/>
              <a:t>  </a:t>
            </a:r>
            <a:r>
              <a:rPr lang="en-US" i="1" dirty="0" err="1" smtClean="0"/>
              <a:t>gryllotalpa</a:t>
            </a:r>
            <a:endParaRPr lang="ar-SA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تعود الحشرة الى رتبة مستقيمة الاجنحة </a:t>
            </a:r>
            <a:r>
              <a:rPr lang="en-US" dirty="0" err="1" smtClean="0"/>
              <a:t>Orthoptera</a:t>
            </a:r>
            <a:r>
              <a:rPr lang="en-US" dirty="0" smtClean="0"/>
              <a:t> </a:t>
            </a:r>
            <a:r>
              <a:rPr lang="ar-IQ" dirty="0" smtClean="0"/>
              <a:t>تعيش في معظم دول العالم ومنها العراق وتفضل الاراضي الخفيفة والحدائق المنزلية . </a:t>
            </a:r>
          </a:p>
          <a:p>
            <a:r>
              <a:rPr lang="ar-IQ" b="1" dirty="0" smtClean="0"/>
              <a:t>دورة حياة الحفار</a:t>
            </a:r>
            <a:r>
              <a:rPr lang="ar-IQ" dirty="0" smtClean="0"/>
              <a:t>:</a:t>
            </a:r>
          </a:p>
          <a:p>
            <a:r>
              <a:rPr lang="ar-IQ" dirty="0" smtClean="0"/>
              <a:t>تشتي على شكل حشرة بالغة او حوريات في الانفاق تحت سطح التربة ، تضع الانثى على عمق 15-20 سم البيض بمقدار 25-250 بيضة في مجموعات صغيرة نهاية كل نفق وتبقى الام لحراسة البيض بدون ان تتغذى الى ان يفقس بعد 3 أسابيع ، تبقى الحوريات في العش عدة ايام وتعتمد في غذائها على الام ثم تخرج للبحث عن الغذاء ، وتعيش الحشرة سنة تقريبا ويكون لها 1-2 جيل بالسنة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99526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مكافحة الحفار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المكافحة الكيميائية : </a:t>
            </a:r>
          </a:p>
          <a:p>
            <a:r>
              <a:rPr lang="ar-IQ" dirty="0" smtClean="0"/>
              <a:t>باستعمال الطعوم السامة وذلك بخلط النخالة مع مبيد السفن 85% وبمعدل 1كغم مبيد\ 50 غم نخالة وينثر على الارض في الحقول </a:t>
            </a:r>
            <a:r>
              <a:rPr lang="ar-IQ" dirty="0" err="1" smtClean="0"/>
              <a:t>اوالبساتين</a:t>
            </a:r>
            <a:r>
              <a:rPr lang="ar-IQ" dirty="0" smtClean="0"/>
              <a:t> المصابة قبل الغروب ويفضل ري الارض قبا اجراء المكافحة .</a:t>
            </a:r>
          </a:p>
          <a:p>
            <a:r>
              <a:rPr lang="ar-IQ" dirty="0" smtClean="0"/>
              <a:t>2- المكافحة الحيوية : استعمال المتطفلات للقضاء عليها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623685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586</Words>
  <Application>Microsoft Office PowerPoint</Application>
  <PresentationFormat>عرض على الشاشة (3:4)‏</PresentationFormat>
  <Paragraphs>43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محاضرة 3</vt:lpstr>
      <vt:lpstr>الحشرات ذات الاضرار العامة  1- الارضة Microcerotermes diversus </vt:lpstr>
      <vt:lpstr>دورة حياة حشرة الارضة </vt:lpstr>
      <vt:lpstr>مكافحة الارضة </vt:lpstr>
      <vt:lpstr>الجراد الصحراوي Schistocera gregaria</vt:lpstr>
      <vt:lpstr>مكافحة الجراد </vt:lpstr>
      <vt:lpstr>ج- الرش : ترش النباتات بمبيد الالدرين 40% او الديلدرين 20% بمعدل 5-6 غم\ غالون ماء رشا على الجراد الجاثم </vt:lpstr>
      <vt:lpstr>الحفار( الكاروب)  Gryllotalpa  gryllotalpa</vt:lpstr>
      <vt:lpstr>مكافحة الحفار</vt:lpstr>
      <vt:lpstr>الخلاصة </vt:lpstr>
      <vt:lpstr>الاختبار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3</dc:title>
  <dc:creator>Basra</dc:creator>
  <cp:lastModifiedBy>Basra</cp:lastModifiedBy>
  <cp:revision>31</cp:revision>
  <dcterms:created xsi:type="dcterms:W3CDTF">2019-09-25T17:20:03Z</dcterms:created>
  <dcterms:modified xsi:type="dcterms:W3CDTF">2019-09-26T08:38:42Z</dcterms:modified>
</cp:coreProperties>
</file>